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7005CB4-9434-417B-B503-B0D1B8ABFAA7}" type="datetimeFigureOut">
              <a:rPr lang="en-US" smtClean="0"/>
              <a:t>4/30/2020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5BCBE8-FB11-4B03-94C6-C9B2A910396E}" type="slidenum">
              <a:rPr lang="en-US" smtClean="0"/>
              <a:t>‹#›</a:t>
            </a:fld>
            <a:endParaRPr lang="en-US"/>
          </a:p>
        </p:txBody>
      </p:sp>
    </p:spTree>
    <p:extLst>
      <p:ext uri="{BB962C8B-B14F-4D97-AF65-F5344CB8AC3E}">
        <p14:creationId xmlns:p14="http://schemas.microsoft.com/office/powerpoint/2010/main" val="2229577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B7005CB4-9434-417B-B503-B0D1B8ABFAA7}" type="datetimeFigureOut">
              <a:rPr lang="en-US" smtClean="0"/>
              <a:t>4/30/2020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5BCBE8-FB11-4B03-94C6-C9B2A910396E}" type="slidenum">
              <a:rPr lang="en-US" smtClean="0"/>
              <a:t>‹#›</a:t>
            </a:fld>
            <a:endParaRPr lang="en-US"/>
          </a:p>
        </p:txBody>
      </p:sp>
    </p:spTree>
    <p:extLst>
      <p:ext uri="{BB962C8B-B14F-4D97-AF65-F5344CB8AC3E}">
        <p14:creationId xmlns:p14="http://schemas.microsoft.com/office/powerpoint/2010/main" val="1675744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005CB4-9434-417B-B503-B0D1B8ABFAA7}" type="datetimeFigureOut">
              <a:rPr lang="en-US" smtClean="0"/>
              <a:t>4/30/2020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5BCBE8-FB11-4B03-94C6-C9B2A910396E}" type="slidenum">
              <a:rPr lang="en-US" smtClean="0"/>
              <a:t>‹#›</a:t>
            </a:fld>
            <a:endParaRPr lang="en-US"/>
          </a:p>
        </p:txBody>
      </p:sp>
    </p:spTree>
    <p:extLst>
      <p:ext uri="{BB962C8B-B14F-4D97-AF65-F5344CB8AC3E}">
        <p14:creationId xmlns:p14="http://schemas.microsoft.com/office/powerpoint/2010/main" val="3907454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7005CB4-9434-417B-B503-B0D1B8ABFAA7}" type="datetimeFigureOut">
              <a:rPr lang="en-US" smtClean="0"/>
              <a:t>4/30/2020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5BCBE8-FB11-4B03-94C6-C9B2A910396E}" type="slidenum">
              <a:rPr lang="en-US" smtClean="0"/>
              <a:t>‹#›</a:t>
            </a:fld>
            <a:endParaRPr lang="en-US"/>
          </a:p>
        </p:txBody>
      </p:sp>
    </p:spTree>
    <p:extLst>
      <p:ext uri="{BB962C8B-B14F-4D97-AF65-F5344CB8AC3E}">
        <p14:creationId xmlns:p14="http://schemas.microsoft.com/office/powerpoint/2010/main" val="2997672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7005CB4-9434-417B-B503-B0D1B8ABFAA7}" type="datetimeFigureOut">
              <a:rPr lang="en-US" smtClean="0"/>
              <a:t>4/30/2020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5BCBE8-FB11-4B03-94C6-C9B2A910396E}" type="slidenum">
              <a:rPr lang="en-US" smtClean="0"/>
              <a:t>‹#›</a:t>
            </a:fld>
            <a:endParaRPr lang="en-US"/>
          </a:p>
        </p:txBody>
      </p:sp>
    </p:spTree>
    <p:extLst>
      <p:ext uri="{BB962C8B-B14F-4D97-AF65-F5344CB8AC3E}">
        <p14:creationId xmlns:p14="http://schemas.microsoft.com/office/powerpoint/2010/main" val="1151418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B7005CB4-9434-417B-B503-B0D1B8ABFAA7}" type="datetimeFigureOut">
              <a:rPr lang="en-US" smtClean="0"/>
              <a:t>4/30/2020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315BCBE8-FB11-4B03-94C6-C9B2A910396E}" type="slidenum">
              <a:rPr lang="en-US" smtClean="0"/>
              <a:t>‹#›</a:t>
            </a:fld>
            <a:endParaRPr lang="en-US"/>
          </a:p>
        </p:txBody>
      </p:sp>
    </p:spTree>
    <p:extLst>
      <p:ext uri="{BB962C8B-B14F-4D97-AF65-F5344CB8AC3E}">
        <p14:creationId xmlns:p14="http://schemas.microsoft.com/office/powerpoint/2010/main" val="2701726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7005CB4-9434-417B-B503-B0D1B8ABFAA7}" type="datetimeFigureOut">
              <a:rPr lang="en-US" smtClean="0"/>
              <a:t>4/30/2020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315BCBE8-FB11-4B03-94C6-C9B2A910396E}" type="slidenum">
              <a:rPr lang="en-US" smtClean="0"/>
              <a:t>‹#›</a:t>
            </a:fld>
            <a:endParaRPr lang="en-US"/>
          </a:p>
        </p:txBody>
      </p:sp>
    </p:spTree>
    <p:extLst>
      <p:ext uri="{BB962C8B-B14F-4D97-AF65-F5344CB8AC3E}">
        <p14:creationId xmlns:p14="http://schemas.microsoft.com/office/powerpoint/2010/main" val="2155415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B7005CB4-9434-417B-B503-B0D1B8ABFAA7}" type="datetimeFigureOut">
              <a:rPr lang="en-US" smtClean="0"/>
              <a:t>4/30/2020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315BCBE8-FB11-4B03-94C6-C9B2A910396E}" type="slidenum">
              <a:rPr lang="en-US" smtClean="0"/>
              <a:t>‹#›</a:t>
            </a:fld>
            <a:endParaRPr lang="en-US"/>
          </a:p>
        </p:txBody>
      </p:sp>
    </p:spTree>
    <p:extLst>
      <p:ext uri="{BB962C8B-B14F-4D97-AF65-F5344CB8AC3E}">
        <p14:creationId xmlns:p14="http://schemas.microsoft.com/office/powerpoint/2010/main" val="2463351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7005CB4-9434-417B-B503-B0D1B8ABFAA7}" type="datetimeFigureOut">
              <a:rPr lang="en-US" smtClean="0"/>
              <a:t>4/30/2020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5BCBE8-FB11-4B03-94C6-C9B2A910396E}" type="slidenum">
              <a:rPr lang="en-US" smtClean="0"/>
              <a:t>‹#›</a:t>
            </a:fld>
            <a:endParaRPr lang="en-US"/>
          </a:p>
        </p:txBody>
      </p:sp>
    </p:spTree>
    <p:extLst>
      <p:ext uri="{BB962C8B-B14F-4D97-AF65-F5344CB8AC3E}">
        <p14:creationId xmlns:p14="http://schemas.microsoft.com/office/powerpoint/2010/main" val="3175503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7005CB4-9434-417B-B503-B0D1B8ABFAA7}" type="datetimeFigureOut">
              <a:rPr lang="en-US" smtClean="0"/>
              <a:t>4/30/2020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5BCBE8-FB11-4B03-94C6-C9B2A910396E}" type="slidenum">
              <a:rPr lang="en-US" smtClean="0"/>
              <a:t>‹#›</a:t>
            </a:fld>
            <a:endParaRPr lang="en-US"/>
          </a:p>
        </p:txBody>
      </p:sp>
    </p:spTree>
    <p:extLst>
      <p:ext uri="{BB962C8B-B14F-4D97-AF65-F5344CB8AC3E}">
        <p14:creationId xmlns:p14="http://schemas.microsoft.com/office/powerpoint/2010/main" val="14530605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7005CB4-9434-417B-B503-B0D1B8ABFAA7}" type="datetimeFigureOut">
              <a:rPr lang="en-US" smtClean="0"/>
              <a:t>4/30/2020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5BCBE8-FB11-4B03-94C6-C9B2A910396E}" type="slidenum">
              <a:rPr lang="en-US" smtClean="0"/>
              <a:t>‹#›</a:t>
            </a:fld>
            <a:endParaRPr lang="en-US"/>
          </a:p>
        </p:txBody>
      </p:sp>
    </p:spTree>
    <p:extLst>
      <p:ext uri="{BB962C8B-B14F-4D97-AF65-F5344CB8AC3E}">
        <p14:creationId xmlns:p14="http://schemas.microsoft.com/office/powerpoint/2010/main" val="25516670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7005CB4-9434-417B-B503-B0D1B8ABFAA7}" type="datetimeFigureOut">
              <a:rPr lang="en-US" smtClean="0"/>
              <a:t>4/30/2020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5BCBE8-FB11-4B03-94C6-C9B2A910396E}"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968623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005CB4-9434-417B-B503-B0D1B8ABFAA7}" type="datetimeFigureOut">
              <a:rPr lang="en-US" smtClean="0"/>
              <a:t>4/30/2020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5BCBE8-FB11-4B03-94C6-C9B2A910396E}" type="slidenum">
              <a:rPr lang="en-US" smtClean="0"/>
              <a:t>‹#›</a:t>
            </a:fld>
            <a:endParaRPr lang="en-US"/>
          </a:p>
        </p:txBody>
      </p:sp>
    </p:spTree>
    <p:extLst>
      <p:ext uri="{BB962C8B-B14F-4D97-AF65-F5344CB8AC3E}">
        <p14:creationId xmlns:p14="http://schemas.microsoft.com/office/powerpoint/2010/main" val="3926134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7005CB4-9434-417B-B503-B0D1B8ABFAA7}" type="datetimeFigureOut">
              <a:rPr lang="en-US" smtClean="0"/>
              <a:t>4/30/2020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5BCBE8-FB11-4B03-94C6-C9B2A910396E}" type="slidenum">
              <a:rPr lang="en-US" smtClean="0"/>
              <a:t>‹#›</a:t>
            </a:fld>
            <a:endParaRPr lang="en-US"/>
          </a:p>
        </p:txBody>
      </p:sp>
    </p:spTree>
    <p:extLst>
      <p:ext uri="{BB962C8B-B14F-4D97-AF65-F5344CB8AC3E}">
        <p14:creationId xmlns:p14="http://schemas.microsoft.com/office/powerpoint/2010/main" val="8359394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7005CB4-9434-417B-B503-B0D1B8ABFAA7}" type="datetimeFigureOut">
              <a:rPr lang="en-US" smtClean="0"/>
              <a:t>4/30/2020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5BCBE8-FB11-4B03-94C6-C9B2A910396E}" type="slidenum">
              <a:rPr lang="en-US" smtClean="0"/>
              <a:t>‹#›</a:t>
            </a:fld>
            <a:endParaRPr lang="en-US"/>
          </a:p>
        </p:txBody>
      </p:sp>
    </p:spTree>
    <p:extLst>
      <p:ext uri="{BB962C8B-B14F-4D97-AF65-F5344CB8AC3E}">
        <p14:creationId xmlns:p14="http://schemas.microsoft.com/office/powerpoint/2010/main" val="21990515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005CB4-9434-417B-B503-B0D1B8ABFAA7}" type="datetimeFigureOut">
              <a:rPr lang="en-US" smtClean="0"/>
              <a:t>4/30/2020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5BCBE8-FB11-4B03-94C6-C9B2A910396E}" type="slidenum">
              <a:rPr lang="en-US" smtClean="0"/>
              <a:t>‹#›</a:t>
            </a:fld>
            <a:endParaRPr lang="en-US"/>
          </a:p>
        </p:txBody>
      </p:sp>
    </p:spTree>
    <p:extLst>
      <p:ext uri="{BB962C8B-B14F-4D97-AF65-F5344CB8AC3E}">
        <p14:creationId xmlns:p14="http://schemas.microsoft.com/office/powerpoint/2010/main" val="13440761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005CB4-9434-417B-B503-B0D1B8ABFAA7}" type="datetimeFigureOut">
              <a:rPr lang="en-US" smtClean="0"/>
              <a:t>4/30/2020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5BCBE8-FB11-4B03-94C6-C9B2A910396E}" type="slidenum">
              <a:rPr lang="en-US" smtClean="0"/>
              <a:t>‹#›</a:t>
            </a:fld>
            <a:endParaRPr lang="en-US"/>
          </a:p>
        </p:txBody>
      </p:sp>
    </p:spTree>
    <p:extLst>
      <p:ext uri="{BB962C8B-B14F-4D97-AF65-F5344CB8AC3E}">
        <p14:creationId xmlns:p14="http://schemas.microsoft.com/office/powerpoint/2010/main" val="3402443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7005CB4-9434-417B-B503-B0D1B8ABFAA7}" type="datetimeFigureOut">
              <a:rPr lang="en-US" smtClean="0"/>
              <a:t>4/30/2020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15BCBE8-FB11-4B03-94C6-C9B2A910396E}" type="slidenum">
              <a:rPr lang="en-US" smtClean="0"/>
              <a:t>‹#›</a:t>
            </a:fld>
            <a:endParaRPr lang="en-US"/>
          </a:p>
        </p:txBody>
      </p:sp>
    </p:spTree>
    <p:extLst>
      <p:ext uri="{BB962C8B-B14F-4D97-AF65-F5344CB8AC3E}">
        <p14:creationId xmlns:p14="http://schemas.microsoft.com/office/powerpoint/2010/main" val="32434171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11A4AFD-6658-4251-9770-82F34C1A3C8A}"/>
              </a:ext>
            </a:extLst>
          </p:cNvPr>
          <p:cNvSpPr>
            <a:spLocks noGrp="1"/>
          </p:cNvSpPr>
          <p:nvPr>
            <p:ph type="title"/>
          </p:nvPr>
        </p:nvSpPr>
        <p:spPr/>
        <p:txBody>
          <a:bodyPr/>
          <a:lstStyle/>
          <a:p>
            <a:pPr algn="ctr"/>
            <a:r>
              <a:rPr lang="en-US" sz="6600" dirty="0">
                <a:latin typeface="Times New Roman" panose="02020603050405020304" pitchFamily="18" charset="0"/>
                <a:cs typeface="Times New Roman" panose="02020603050405020304" pitchFamily="18" charset="0"/>
              </a:rPr>
              <a:t>Critical infrastructure</a:t>
            </a:r>
          </a:p>
        </p:txBody>
      </p:sp>
      <p:pic>
        <p:nvPicPr>
          <p:cNvPr id="1026" name="Picture 2" descr="Information Technology Job Today – Information Technology Job Titles">
            <a:extLst>
              <a:ext uri="{FF2B5EF4-FFF2-40B4-BE49-F238E27FC236}">
                <a16:creationId xmlns:a16="http://schemas.microsoft.com/office/drawing/2014/main" id="{E15181B0-1D5F-4C73-9D73-BFE930CFB69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853248"/>
            <a:ext cx="6268278" cy="500475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nformation Technology Sector Images, Stock Photos &amp; Vectors ...">
            <a:extLst>
              <a:ext uri="{FF2B5EF4-FFF2-40B4-BE49-F238E27FC236}">
                <a16:creationId xmlns:a16="http://schemas.microsoft.com/office/drawing/2014/main" id="{BF676EBC-1717-4088-B143-E127F3891C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8278" y="1853248"/>
            <a:ext cx="5923722" cy="5004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8180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D675F-5927-4695-8041-39E971962DC0}"/>
              </a:ext>
            </a:extLst>
          </p:cNvPr>
          <p:cNvSpPr>
            <a:spLocks noGrp="1"/>
          </p:cNvSpPr>
          <p:nvPr>
            <p:ph type="title"/>
          </p:nvPr>
        </p:nvSpPr>
        <p:spPr/>
        <p:txBody>
          <a:bodyPr/>
          <a:lstStyle/>
          <a:p>
            <a:pPr algn="ctr"/>
            <a:r>
              <a:rPr lang="en-US" sz="6000" dirty="0">
                <a:latin typeface="Times New Roman" panose="02020603050405020304" pitchFamily="18" charset="0"/>
                <a:cs typeface="Times New Roman" panose="02020603050405020304" pitchFamily="18" charset="0"/>
              </a:rPr>
              <a:t>Information technology</a:t>
            </a:r>
          </a:p>
        </p:txBody>
      </p:sp>
      <p:sp>
        <p:nvSpPr>
          <p:cNvPr id="3" name="Content Placeholder 2">
            <a:extLst>
              <a:ext uri="{FF2B5EF4-FFF2-40B4-BE49-F238E27FC236}">
                <a16:creationId xmlns:a16="http://schemas.microsoft.com/office/drawing/2014/main" id="{6765A7C8-2B4C-4044-B0CA-CEE934A8AE4E}"/>
              </a:ext>
            </a:extLst>
          </p:cNvPr>
          <p:cNvSpPr>
            <a:spLocks noGrp="1"/>
          </p:cNvSpPr>
          <p:nvPr>
            <p:ph idx="1"/>
          </p:nvPr>
        </p:nvSpPr>
        <p:spPr>
          <a:xfrm>
            <a:off x="1103312" y="2052917"/>
            <a:ext cx="8946541" cy="4612925"/>
          </a:xfrm>
        </p:spPr>
        <p:txBody>
          <a:bodyPr>
            <a:noAutofit/>
          </a:bodyPr>
          <a:lstStyle/>
          <a:p>
            <a:r>
              <a:rPr lang="en-US" sz="4000" dirty="0">
                <a:latin typeface="Times New Roman" panose="02020603050405020304" pitchFamily="18" charset="0"/>
                <a:cs typeface="Times New Roman" panose="02020603050405020304" pitchFamily="18" charset="0"/>
              </a:rPr>
              <a:t>The information technology sector is comprised of all companies that produce software, hardware and conductor equipment (Miller &amp; Rowe, 2012). . </a:t>
            </a:r>
          </a:p>
          <a:p>
            <a:r>
              <a:rPr lang="en-US" sz="4000" dirty="0">
                <a:latin typeface="Times New Roman" panose="02020603050405020304" pitchFamily="18" charset="0"/>
                <a:cs typeface="Times New Roman" panose="02020603050405020304" pitchFamily="18" charset="0"/>
              </a:rPr>
              <a:t>Also, companies that provide internet and other communication related services.</a:t>
            </a:r>
          </a:p>
        </p:txBody>
      </p:sp>
    </p:spTree>
    <p:extLst>
      <p:ext uri="{BB962C8B-B14F-4D97-AF65-F5344CB8AC3E}">
        <p14:creationId xmlns:p14="http://schemas.microsoft.com/office/powerpoint/2010/main" val="3208521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38A16-A608-450C-BFAA-67A2EB5B70E1}"/>
              </a:ext>
            </a:extLst>
          </p:cNvPr>
          <p:cNvSpPr>
            <a:spLocks noGrp="1"/>
          </p:cNvSpPr>
          <p:nvPr>
            <p:ph type="title"/>
          </p:nvPr>
        </p:nvSpPr>
        <p:spPr/>
        <p:txBody>
          <a:bodyPr/>
          <a:lstStyle/>
          <a:p>
            <a:pPr algn="ctr"/>
            <a:r>
              <a:rPr lang="en-US" sz="4400" dirty="0">
                <a:latin typeface="Times New Roman" panose="02020603050405020304" pitchFamily="18" charset="0"/>
                <a:cs typeface="Times New Roman" panose="02020603050405020304" pitchFamily="18" charset="0"/>
              </a:rPr>
              <a:t>Information technology</a:t>
            </a:r>
            <a:endParaRPr lang="en-US" dirty="0"/>
          </a:p>
        </p:txBody>
      </p:sp>
      <p:sp>
        <p:nvSpPr>
          <p:cNvPr id="3" name="Content Placeholder 2">
            <a:extLst>
              <a:ext uri="{FF2B5EF4-FFF2-40B4-BE49-F238E27FC236}">
                <a16:creationId xmlns:a16="http://schemas.microsoft.com/office/drawing/2014/main" id="{EAEA944C-2BBF-43EB-8404-3C7F3D4E1F8F}"/>
              </a:ext>
            </a:extLst>
          </p:cNvPr>
          <p:cNvSpPr>
            <a:spLocks noGrp="1"/>
          </p:cNvSpPr>
          <p:nvPr>
            <p:ph idx="1"/>
          </p:nvPr>
        </p:nvSpPr>
        <p:spPr/>
        <p:txBody>
          <a:bodyPr>
            <a:noAutofit/>
          </a:bodyPr>
          <a:lstStyle/>
          <a:p>
            <a:r>
              <a:rPr lang="en-US" sz="3200" dirty="0">
                <a:latin typeface="Times New Roman" panose="02020603050405020304" pitchFamily="18" charset="0"/>
                <a:cs typeface="Times New Roman" panose="02020603050405020304" pitchFamily="18" charset="0"/>
              </a:rPr>
              <a:t>Information technology was categorized as a critical sector because of the increased technological advancement that has shifted the working environment to rely heavily on this sector (Miller &amp; Rowe, 2012). . </a:t>
            </a:r>
          </a:p>
          <a:p>
            <a:r>
              <a:rPr lang="en-US" sz="3200" dirty="0">
                <a:latin typeface="Times New Roman" panose="02020603050405020304" pitchFamily="18" charset="0"/>
                <a:cs typeface="Times New Roman" panose="02020603050405020304" pitchFamily="18" charset="0"/>
              </a:rPr>
              <a:t>The information technology sector has companies that are majorly divided into service and software, hardware and equipment and semiconductor equipment. </a:t>
            </a: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100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B52FE-0FB0-4103-8190-18094C905D62}"/>
              </a:ext>
            </a:extLst>
          </p:cNvPr>
          <p:cNvSpPr>
            <a:spLocks noGrp="1"/>
          </p:cNvSpPr>
          <p:nvPr>
            <p:ph type="title"/>
          </p:nvPr>
        </p:nvSpPr>
        <p:spPr/>
        <p:txBody>
          <a:bodyPr/>
          <a:lstStyle/>
          <a:p>
            <a:pPr algn="ctr"/>
            <a:r>
              <a:rPr lang="en-US" sz="6000" dirty="0">
                <a:latin typeface="Times New Roman" panose="02020603050405020304" pitchFamily="18" charset="0"/>
                <a:cs typeface="Times New Roman" panose="02020603050405020304" pitchFamily="18" charset="0"/>
              </a:rPr>
              <a:t>Service and Software</a:t>
            </a:r>
            <a:endParaRPr lang="en-US" sz="6000" dirty="0"/>
          </a:p>
        </p:txBody>
      </p:sp>
      <p:sp>
        <p:nvSpPr>
          <p:cNvPr id="3" name="Content Placeholder 2">
            <a:extLst>
              <a:ext uri="{FF2B5EF4-FFF2-40B4-BE49-F238E27FC236}">
                <a16:creationId xmlns:a16="http://schemas.microsoft.com/office/drawing/2014/main" id="{09CA2941-8BFA-401E-A658-5D34DB3EF835}"/>
              </a:ext>
            </a:extLst>
          </p:cNvPr>
          <p:cNvSpPr>
            <a:spLocks noGrp="1"/>
          </p:cNvSpPr>
          <p:nvPr>
            <p:ph idx="1"/>
          </p:nvPr>
        </p:nvSpPr>
        <p:spPr/>
        <p:txBody>
          <a:bodyPr>
            <a:normAutofit/>
          </a:bodyPr>
          <a:lstStyle/>
          <a:p>
            <a:r>
              <a:rPr lang="en-US" sz="3200" dirty="0">
                <a:latin typeface="Times New Roman" panose="02020603050405020304" pitchFamily="18" charset="0"/>
                <a:cs typeface="Times New Roman" panose="02020603050405020304" pitchFamily="18" charset="0"/>
              </a:rPr>
              <a:t>Information technology sector under services and software is made up of companies that provide the internet services and companies software and IT related services. </a:t>
            </a:r>
          </a:p>
          <a:p>
            <a:r>
              <a:rPr lang="en-US" sz="3200" dirty="0">
                <a:latin typeface="Times New Roman" panose="02020603050405020304" pitchFamily="18" charset="0"/>
                <a:cs typeface="Times New Roman" panose="02020603050405020304" pitchFamily="18" charset="0"/>
              </a:rPr>
              <a:t>In this sector companies dealing with data processing and outsourcing, software development and applications, system software, consultation services among others. </a:t>
            </a:r>
          </a:p>
        </p:txBody>
      </p:sp>
    </p:spTree>
    <p:extLst>
      <p:ext uri="{BB962C8B-B14F-4D97-AF65-F5344CB8AC3E}">
        <p14:creationId xmlns:p14="http://schemas.microsoft.com/office/powerpoint/2010/main" val="1155718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8D14B-1911-41C7-92D5-12B364BA6352}"/>
              </a:ext>
            </a:extLst>
          </p:cNvPr>
          <p:cNvSpPr>
            <a:spLocks noGrp="1"/>
          </p:cNvSpPr>
          <p:nvPr>
            <p:ph type="title"/>
          </p:nvPr>
        </p:nvSpPr>
        <p:spPr/>
        <p:txBody>
          <a:bodyPr/>
          <a:lstStyle/>
          <a:p>
            <a:pPr algn="ctr"/>
            <a:r>
              <a:rPr lang="en-US" sz="4400" dirty="0">
                <a:latin typeface="Times New Roman" panose="02020603050405020304" pitchFamily="18" charset="0"/>
                <a:cs typeface="Times New Roman" panose="02020603050405020304" pitchFamily="18" charset="0"/>
              </a:rPr>
              <a:t>IT Hardware and Equipment</a:t>
            </a:r>
            <a:endParaRPr lang="en-US" dirty="0"/>
          </a:p>
        </p:txBody>
      </p:sp>
      <p:sp>
        <p:nvSpPr>
          <p:cNvPr id="3" name="Content Placeholder 2">
            <a:extLst>
              <a:ext uri="{FF2B5EF4-FFF2-40B4-BE49-F238E27FC236}">
                <a16:creationId xmlns:a16="http://schemas.microsoft.com/office/drawing/2014/main" id="{005E80FA-A5E6-42A9-B271-8A9D0F21BF8F}"/>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Under hardware equipment, several industries are present including communication equipment, technology hardware, storage and peripherals among others. </a:t>
            </a:r>
          </a:p>
          <a:p>
            <a:r>
              <a:rPr lang="en-US" sz="2800" dirty="0">
                <a:latin typeface="Times New Roman" panose="02020603050405020304" pitchFamily="18" charset="0"/>
                <a:cs typeface="Times New Roman" panose="02020603050405020304" pitchFamily="18" charset="0"/>
              </a:rPr>
              <a:t>This is one of the most important sector of the IT sector because it is responsible for the production of mobile phones, computer and their accessories and companies, distributors of these technology equipment among others. </a:t>
            </a:r>
          </a:p>
        </p:txBody>
      </p:sp>
    </p:spTree>
    <p:extLst>
      <p:ext uri="{BB962C8B-B14F-4D97-AF65-F5344CB8AC3E}">
        <p14:creationId xmlns:p14="http://schemas.microsoft.com/office/powerpoint/2010/main" val="4110735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B10C7-7A95-4F11-A42A-673A1CA8CCB6}"/>
              </a:ext>
            </a:extLst>
          </p:cNvPr>
          <p:cNvSpPr>
            <a:spLocks noGrp="1"/>
          </p:cNvSpPr>
          <p:nvPr>
            <p:ph type="title"/>
          </p:nvPr>
        </p:nvSpPr>
        <p:spPr/>
        <p:txBody>
          <a:bodyPr/>
          <a:lstStyle/>
          <a:p>
            <a:pPr algn="ctr"/>
            <a:r>
              <a:rPr lang="en-US" sz="6000" dirty="0">
                <a:latin typeface="Times New Roman" panose="02020603050405020304" pitchFamily="18" charset="0"/>
                <a:cs typeface="Times New Roman" panose="02020603050405020304" pitchFamily="18" charset="0"/>
              </a:rPr>
              <a:t>Semi-conductor Equipment</a:t>
            </a:r>
            <a:endParaRPr lang="en-US" sz="6000" dirty="0"/>
          </a:p>
        </p:txBody>
      </p:sp>
      <p:sp>
        <p:nvSpPr>
          <p:cNvPr id="3" name="Content Placeholder 2">
            <a:extLst>
              <a:ext uri="{FF2B5EF4-FFF2-40B4-BE49-F238E27FC236}">
                <a16:creationId xmlns:a16="http://schemas.microsoft.com/office/drawing/2014/main" id="{5C4737AF-CEBB-4D93-98D3-91BA2DB02448}"/>
              </a:ext>
            </a:extLst>
          </p:cNvPr>
          <p:cNvSpPr>
            <a:spLocks noGrp="1"/>
          </p:cNvSpPr>
          <p:nvPr>
            <p:ph idx="1"/>
          </p:nvPr>
        </p:nvSpPr>
        <p:spPr/>
        <p:txBody>
          <a:bodyPr>
            <a:noAutofit/>
          </a:bodyPr>
          <a:lstStyle/>
          <a:p>
            <a:r>
              <a:rPr lang="en-US" sz="3600" dirty="0">
                <a:latin typeface="Times New Roman" panose="02020603050405020304" pitchFamily="18" charset="0"/>
                <a:cs typeface="Times New Roman" panose="02020603050405020304" pitchFamily="18" charset="0"/>
              </a:rPr>
              <a:t>This industry is compose of industries that make semi-conductors. These are materials that are used to conduct electricity under given conditions which make them suitable for application in different IT hardware equipment. Silicon is one of the most commonly used semi-conductor. </a:t>
            </a:r>
          </a:p>
        </p:txBody>
      </p:sp>
    </p:spTree>
    <p:extLst>
      <p:ext uri="{BB962C8B-B14F-4D97-AF65-F5344CB8AC3E}">
        <p14:creationId xmlns:p14="http://schemas.microsoft.com/office/powerpoint/2010/main" val="74914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58EB3-8D90-47BD-9C4B-EAA75977D530}"/>
              </a:ext>
            </a:extLst>
          </p:cNvPr>
          <p:cNvSpPr>
            <a:spLocks noGrp="1"/>
          </p:cNvSpPr>
          <p:nvPr>
            <p:ph type="title"/>
          </p:nvPr>
        </p:nvSpPr>
        <p:spPr/>
        <p:txBody>
          <a:bodyPr/>
          <a:lstStyle/>
          <a:p>
            <a:pPr algn="ctr"/>
            <a:r>
              <a:rPr lang="en-US" sz="6000" dirty="0">
                <a:latin typeface="Times New Roman" panose="02020603050405020304" pitchFamily="18" charset="0"/>
                <a:cs typeface="Times New Roman" panose="02020603050405020304" pitchFamily="18" charset="0"/>
              </a:rPr>
              <a:t>Information technology</a:t>
            </a:r>
            <a:endParaRPr lang="en-US" sz="6000" dirty="0"/>
          </a:p>
        </p:txBody>
      </p:sp>
      <p:sp>
        <p:nvSpPr>
          <p:cNvPr id="3" name="Content Placeholder 2">
            <a:extLst>
              <a:ext uri="{FF2B5EF4-FFF2-40B4-BE49-F238E27FC236}">
                <a16:creationId xmlns:a16="http://schemas.microsoft.com/office/drawing/2014/main" id="{CEF1BD1F-728B-442B-A616-1EC8914E079A}"/>
              </a:ext>
            </a:extLst>
          </p:cNvPr>
          <p:cNvSpPr>
            <a:spLocks noGrp="1"/>
          </p:cNvSpPr>
          <p:nvPr>
            <p:ph idx="1"/>
          </p:nvPr>
        </p:nvSpPr>
        <p:spPr>
          <a:xfrm>
            <a:off x="1103312" y="2052918"/>
            <a:ext cx="8946541" cy="4480404"/>
          </a:xfrm>
        </p:spPr>
        <p:txBody>
          <a:bodyPr>
            <a:noAutofit/>
          </a:bodyPr>
          <a:lstStyle/>
          <a:p>
            <a:r>
              <a:rPr lang="en-US" sz="2800" dirty="0">
                <a:latin typeface="Times New Roman" panose="02020603050405020304" pitchFamily="18" charset="0"/>
                <a:cs typeface="Times New Roman" panose="02020603050405020304" pitchFamily="18" charset="0"/>
              </a:rPr>
              <a:t>Information technology is being applied in different industries. Computer are being used to run activities in different aspects of the human life. Hospitals have developed equipment that use internet and programming to make diagnosis or operate on patients. </a:t>
            </a:r>
          </a:p>
          <a:p>
            <a:r>
              <a:rPr lang="en-US" sz="2800" dirty="0">
                <a:latin typeface="Times New Roman" panose="02020603050405020304" pitchFamily="18" charset="0"/>
                <a:cs typeface="Times New Roman" panose="02020603050405020304" pitchFamily="18" charset="0"/>
              </a:rPr>
              <a:t>Socially people are using IT to communicate with each other. Most people own phones and have access to the internet one way or the other. At such time, the world is battling a pandemic, IT is used to keep people informed, for entertainment, for work and schooling. </a:t>
            </a:r>
          </a:p>
        </p:txBody>
      </p:sp>
    </p:spTree>
    <p:extLst>
      <p:ext uri="{BB962C8B-B14F-4D97-AF65-F5344CB8AC3E}">
        <p14:creationId xmlns:p14="http://schemas.microsoft.com/office/powerpoint/2010/main" val="2672969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25CA5-EC61-4E45-BC9F-42462530E9C3}"/>
              </a:ext>
            </a:extLst>
          </p:cNvPr>
          <p:cNvSpPr>
            <a:spLocks noGrp="1"/>
          </p:cNvSpPr>
          <p:nvPr>
            <p:ph type="title"/>
          </p:nvPr>
        </p:nvSpPr>
        <p:spPr/>
        <p:txBody>
          <a:bodyPr/>
          <a:lstStyle/>
          <a:p>
            <a:pPr algn="ctr"/>
            <a:r>
              <a:rPr lang="en-US" sz="5400" dirty="0">
                <a:latin typeface="Times New Roman" panose="02020603050405020304" pitchFamily="18" charset="0"/>
                <a:cs typeface="Times New Roman" panose="02020603050405020304" pitchFamily="18" charset="0"/>
              </a:rPr>
              <a:t>Information technology</a:t>
            </a:r>
            <a:endParaRPr lang="en-US" sz="5400" dirty="0"/>
          </a:p>
        </p:txBody>
      </p:sp>
      <p:sp>
        <p:nvSpPr>
          <p:cNvPr id="3" name="Content Placeholder 2">
            <a:extLst>
              <a:ext uri="{FF2B5EF4-FFF2-40B4-BE49-F238E27FC236}">
                <a16:creationId xmlns:a16="http://schemas.microsoft.com/office/drawing/2014/main" id="{EBB8297A-1EEE-4111-9BE5-42009B129FE1}"/>
              </a:ext>
            </a:extLst>
          </p:cNvPr>
          <p:cNvSpPr>
            <a:spLocks noGrp="1"/>
          </p:cNvSpPr>
          <p:nvPr>
            <p:ph idx="1"/>
          </p:nvPr>
        </p:nvSpPr>
        <p:spPr/>
        <p:txBody>
          <a:bodyPr>
            <a:normAutofit/>
          </a:bodyPr>
          <a:lstStyle/>
          <a:p>
            <a:r>
              <a:rPr lang="en-US" sz="3200" dirty="0">
                <a:latin typeface="Times New Roman" panose="02020603050405020304" pitchFamily="18" charset="0"/>
                <a:cs typeface="Times New Roman" panose="02020603050405020304" pitchFamily="18" charset="0"/>
              </a:rPr>
              <a:t>At the national level, IT has been used by the defense ministry to develop radar systems, missile that have pinpoint accuracy, drones and other equipment for better defense of the country. </a:t>
            </a:r>
          </a:p>
          <a:p>
            <a:r>
              <a:rPr lang="en-US" sz="3200" dirty="0">
                <a:latin typeface="Times New Roman" panose="02020603050405020304" pitchFamily="18" charset="0"/>
                <a:cs typeface="Times New Roman" panose="02020603050405020304" pitchFamily="18" charset="0"/>
              </a:rPr>
              <a:t>Also, critical systems such as energy sectors which includes the electric grids are run using IT for easy management. </a:t>
            </a:r>
          </a:p>
        </p:txBody>
      </p:sp>
    </p:spTree>
    <p:extLst>
      <p:ext uri="{BB962C8B-B14F-4D97-AF65-F5344CB8AC3E}">
        <p14:creationId xmlns:p14="http://schemas.microsoft.com/office/powerpoint/2010/main" val="433541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95565-92BA-4A51-8532-17D43C27040F}"/>
              </a:ext>
            </a:extLst>
          </p:cNvPr>
          <p:cNvSpPr>
            <a:spLocks noGrp="1"/>
          </p:cNvSpPr>
          <p:nvPr>
            <p:ph type="title"/>
          </p:nvPr>
        </p:nvSpPr>
        <p:spPr/>
        <p:txBody>
          <a:bodyPr/>
          <a:lstStyle/>
          <a:p>
            <a:pPr algn="ctr"/>
            <a:r>
              <a:rPr lang="en-US" sz="4800" dirty="0">
                <a:latin typeface="Times New Roman" panose="02020603050405020304" pitchFamily="18" charset="0"/>
                <a:cs typeface="Times New Roman" panose="02020603050405020304" pitchFamily="18" charset="0"/>
              </a:rPr>
              <a:t>Information technology</a:t>
            </a:r>
            <a:endParaRPr lang="en-US" sz="4800" dirty="0"/>
          </a:p>
        </p:txBody>
      </p:sp>
      <p:sp>
        <p:nvSpPr>
          <p:cNvPr id="3" name="Content Placeholder 2">
            <a:extLst>
              <a:ext uri="{FF2B5EF4-FFF2-40B4-BE49-F238E27FC236}">
                <a16:creationId xmlns:a16="http://schemas.microsoft.com/office/drawing/2014/main" id="{760BF4DA-3330-41A0-94B1-CF50FC87D839}"/>
              </a:ext>
            </a:extLst>
          </p:cNvPr>
          <p:cNvSpPr>
            <a:spLocks noGrp="1"/>
          </p:cNvSpPr>
          <p:nvPr>
            <p:ph idx="1"/>
          </p:nvPr>
        </p:nvSpPr>
        <p:spPr>
          <a:xfrm>
            <a:off x="1103312" y="2052918"/>
            <a:ext cx="8946541" cy="4480404"/>
          </a:xfrm>
        </p:spPr>
        <p:txBody>
          <a:bodyPr>
            <a:noAutofit/>
          </a:bodyPr>
          <a:lstStyle/>
          <a:p>
            <a:r>
              <a:rPr lang="en-US" sz="3200" dirty="0">
                <a:latin typeface="Times New Roman" panose="02020603050405020304" pitchFamily="18" charset="0"/>
                <a:cs typeface="Times New Roman" panose="02020603050405020304" pitchFamily="18" charset="0"/>
              </a:rPr>
              <a:t>Information technology has spread to all critical sectors  of the economy and society. It is being relied on heavily and an attack on the information system of the country would deal a big blow in all critical sectors throwing the country into confusion. </a:t>
            </a:r>
          </a:p>
          <a:p>
            <a:r>
              <a:rPr lang="en-US" sz="3200" dirty="0">
                <a:latin typeface="Times New Roman" panose="02020603050405020304" pitchFamily="18" charset="0"/>
                <a:cs typeface="Times New Roman" panose="02020603050405020304" pitchFamily="18" charset="0"/>
              </a:rPr>
              <a:t>Also, the country would be unable to defend itself from enemies and thus IT is a critical sector. </a:t>
            </a:r>
          </a:p>
        </p:txBody>
      </p:sp>
    </p:spTree>
    <p:extLst>
      <p:ext uri="{BB962C8B-B14F-4D97-AF65-F5344CB8AC3E}">
        <p14:creationId xmlns:p14="http://schemas.microsoft.com/office/powerpoint/2010/main" val="3585039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8249E-8A26-4057-B5AC-137DC4AF0571}"/>
              </a:ext>
            </a:extLst>
          </p:cNvPr>
          <p:cNvSpPr>
            <a:spLocks noGrp="1"/>
          </p:cNvSpPr>
          <p:nvPr>
            <p:ph type="title"/>
          </p:nvPr>
        </p:nvSpPr>
        <p:spPr/>
        <p:txBody>
          <a:bodyPr/>
          <a:lstStyle/>
          <a:p>
            <a:pPr algn="ctr"/>
            <a:r>
              <a:rPr lang="en-US" sz="4400" dirty="0">
                <a:latin typeface="Times New Roman" panose="02020603050405020304" pitchFamily="18" charset="0"/>
                <a:cs typeface="Times New Roman" panose="02020603050405020304" pitchFamily="18" charset="0"/>
              </a:rPr>
              <a:t>Information technology</a:t>
            </a:r>
            <a:endParaRPr lang="en-US" dirty="0"/>
          </a:p>
        </p:txBody>
      </p:sp>
      <p:sp>
        <p:nvSpPr>
          <p:cNvPr id="3" name="Content Placeholder 2">
            <a:extLst>
              <a:ext uri="{FF2B5EF4-FFF2-40B4-BE49-F238E27FC236}">
                <a16:creationId xmlns:a16="http://schemas.microsoft.com/office/drawing/2014/main" id="{C3EA4B31-2CD9-4EB6-89A6-0D94C295C347}"/>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Many people have identified the high potential in the IT sector going by the rate in which companies, businesses, organizations, institutions and governments have invested in the sector (Miller &amp; Rowe, 2012). </a:t>
            </a:r>
          </a:p>
          <a:p>
            <a:r>
              <a:rPr lang="en-US" sz="2800" dirty="0">
                <a:latin typeface="Times New Roman" panose="02020603050405020304" pitchFamily="18" charset="0"/>
                <a:cs typeface="Times New Roman" panose="02020603050405020304" pitchFamily="18" charset="0"/>
              </a:rPr>
              <a:t>The IT industry is therefore under constant risk from different parties such as malicious hackers, foreign governments and other people or organizations who harbor ill motives. </a:t>
            </a:r>
          </a:p>
        </p:txBody>
      </p:sp>
    </p:spTree>
    <p:extLst>
      <p:ext uri="{BB962C8B-B14F-4D97-AF65-F5344CB8AC3E}">
        <p14:creationId xmlns:p14="http://schemas.microsoft.com/office/powerpoint/2010/main" val="15577906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6B6C3-55EC-483B-8544-F9864288A227}"/>
              </a:ext>
            </a:extLst>
          </p:cNvPr>
          <p:cNvSpPr>
            <a:spLocks noGrp="1"/>
          </p:cNvSpPr>
          <p:nvPr>
            <p:ph type="title"/>
          </p:nvPr>
        </p:nvSpPr>
        <p:spPr/>
        <p:txBody>
          <a:bodyPr/>
          <a:lstStyle/>
          <a:p>
            <a:pPr algn="ctr"/>
            <a:r>
              <a:rPr lang="en-US" sz="4800" dirty="0">
                <a:latin typeface="Times New Roman" panose="02020603050405020304" pitchFamily="18" charset="0"/>
                <a:cs typeface="Times New Roman" panose="02020603050405020304" pitchFamily="18" charset="0"/>
              </a:rPr>
              <a:t>Risk Management</a:t>
            </a:r>
          </a:p>
        </p:txBody>
      </p:sp>
      <p:sp>
        <p:nvSpPr>
          <p:cNvPr id="3" name="Content Placeholder 2">
            <a:extLst>
              <a:ext uri="{FF2B5EF4-FFF2-40B4-BE49-F238E27FC236}">
                <a16:creationId xmlns:a16="http://schemas.microsoft.com/office/drawing/2014/main" id="{87B82C33-2D63-443D-A786-0894281EFBCF}"/>
              </a:ext>
            </a:extLst>
          </p:cNvPr>
          <p:cNvSpPr>
            <a:spLocks noGrp="1"/>
          </p:cNvSpPr>
          <p:nvPr>
            <p:ph idx="1"/>
          </p:nvPr>
        </p:nvSpPr>
        <p:spPr/>
        <p:txBody>
          <a:bodyPr>
            <a:noAutofit/>
          </a:bodyPr>
          <a:lstStyle/>
          <a:p>
            <a:r>
              <a:rPr lang="en-US" sz="2400" dirty="0">
                <a:latin typeface="Times New Roman" panose="02020603050405020304" pitchFamily="18" charset="0"/>
                <a:cs typeface="Times New Roman" panose="02020603050405020304" pitchFamily="18" charset="0"/>
              </a:rPr>
              <a:t>The IT industry needs to have an elaborate and effective way to shield itself from any type of risk that might cripple it. The risks include hacking, damage of equipment, damage of facilities among others (Moeller, 2011). </a:t>
            </a:r>
          </a:p>
          <a:p>
            <a:r>
              <a:rPr lang="en-US" sz="2400" dirty="0">
                <a:latin typeface="Times New Roman" panose="02020603050405020304" pitchFamily="18" charset="0"/>
                <a:cs typeface="Times New Roman" panose="02020603050405020304" pitchFamily="18" charset="0"/>
              </a:rPr>
              <a:t>For instance, the department of defense might get hacked or the country might lose some of its communication satellites.</a:t>
            </a:r>
          </a:p>
          <a:p>
            <a:r>
              <a:rPr lang="en-US" sz="2400" dirty="0">
                <a:latin typeface="Times New Roman" panose="02020603050405020304" pitchFamily="18" charset="0"/>
                <a:cs typeface="Times New Roman" panose="02020603050405020304" pitchFamily="18" charset="0"/>
              </a:rPr>
              <a:t>If such instances occur, the IT sector is affected and the effects roles over in other sectors. A risk management framework ensures that the damage caused are mitigated (Moeller, 2011). </a:t>
            </a:r>
          </a:p>
        </p:txBody>
      </p:sp>
    </p:spTree>
    <p:extLst>
      <p:ext uri="{BB962C8B-B14F-4D97-AF65-F5344CB8AC3E}">
        <p14:creationId xmlns:p14="http://schemas.microsoft.com/office/powerpoint/2010/main" val="3206477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AF273-CF6B-42DD-882A-0A9AFB7E3B78}"/>
              </a:ext>
            </a:extLst>
          </p:cNvPr>
          <p:cNvSpPr>
            <a:spLocks noGrp="1"/>
          </p:cNvSpPr>
          <p:nvPr>
            <p:ph type="title"/>
          </p:nvPr>
        </p:nvSpPr>
        <p:spPr/>
        <p:txBody>
          <a:bodyPr/>
          <a:lstStyle/>
          <a:p>
            <a:pPr algn="ctr"/>
            <a:r>
              <a:rPr lang="en-US" sz="4400" dirty="0">
                <a:latin typeface="Times New Roman" panose="02020603050405020304" pitchFamily="18" charset="0"/>
                <a:cs typeface="Times New Roman" panose="02020603050405020304" pitchFamily="18" charset="0"/>
              </a:rPr>
              <a:t>Risk Management</a:t>
            </a:r>
            <a:endParaRPr lang="en-US" dirty="0"/>
          </a:p>
        </p:txBody>
      </p:sp>
      <p:sp>
        <p:nvSpPr>
          <p:cNvPr id="3" name="Content Placeholder 2">
            <a:extLst>
              <a:ext uri="{FF2B5EF4-FFF2-40B4-BE49-F238E27FC236}">
                <a16:creationId xmlns:a16="http://schemas.microsoft.com/office/drawing/2014/main" id="{ACF0703B-81E8-4C1B-BE6D-DD6AD597E39B}"/>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First, the players in the information technology sectors need to make concerted efforts to work together with the government. This involves sharing of information between the government and the industry players (Wang et al., 2011). </a:t>
            </a:r>
          </a:p>
          <a:p>
            <a:r>
              <a:rPr lang="en-US" sz="2800" dirty="0">
                <a:latin typeface="Times New Roman" panose="02020603050405020304" pitchFamily="18" charset="0"/>
                <a:cs typeface="Times New Roman" panose="02020603050405020304" pitchFamily="18" charset="0"/>
              </a:rPr>
              <a:t>Secondly, the owners and users of the critical IT infrastructure must abide with the rules and regulations that have been laid down by the government in regards to the IT security. </a:t>
            </a:r>
          </a:p>
        </p:txBody>
      </p:sp>
    </p:spTree>
    <p:extLst>
      <p:ext uri="{BB962C8B-B14F-4D97-AF65-F5344CB8AC3E}">
        <p14:creationId xmlns:p14="http://schemas.microsoft.com/office/powerpoint/2010/main" val="1910390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2A207-FBEC-4613-B872-62793743B5F3}"/>
              </a:ext>
            </a:extLst>
          </p:cNvPr>
          <p:cNvSpPr>
            <a:spLocks noGrp="1"/>
          </p:cNvSpPr>
          <p:nvPr>
            <p:ph type="title"/>
          </p:nvPr>
        </p:nvSpPr>
        <p:spPr/>
        <p:txBody>
          <a:bodyPr/>
          <a:lstStyle/>
          <a:p>
            <a:pPr algn="ctr"/>
            <a:r>
              <a:rPr lang="en-US" sz="4400" dirty="0">
                <a:latin typeface="Times New Roman" panose="02020603050405020304" pitchFamily="18" charset="0"/>
                <a:cs typeface="Times New Roman" panose="02020603050405020304" pitchFamily="18" charset="0"/>
              </a:rPr>
              <a:t>Risk Management</a:t>
            </a:r>
            <a:endParaRPr lang="en-US" dirty="0"/>
          </a:p>
        </p:txBody>
      </p:sp>
      <p:sp>
        <p:nvSpPr>
          <p:cNvPr id="3" name="Content Placeholder 2">
            <a:extLst>
              <a:ext uri="{FF2B5EF4-FFF2-40B4-BE49-F238E27FC236}">
                <a16:creationId xmlns:a16="http://schemas.microsoft.com/office/drawing/2014/main" id="{7A15E177-928A-40A9-B56D-E84A6BF20F6E}"/>
              </a:ext>
            </a:extLst>
          </p:cNvPr>
          <p:cNvSpPr>
            <a:spLocks noGrp="1"/>
          </p:cNvSpPr>
          <p:nvPr>
            <p:ph idx="1"/>
          </p:nvPr>
        </p:nvSpPr>
        <p:spPr/>
        <p:txBody>
          <a:bodyPr>
            <a:normAutofit lnSpcReduction="10000"/>
          </a:bodyPr>
          <a:lstStyle/>
          <a:p>
            <a:r>
              <a:rPr lang="en-US" sz="3200" dirty="0">
                <a:latin typeface="Times New Roman" panose="02020603050405020304" pitchFamily="18" charset="0"/>
                <a:cs typeface="Times New Roman" panose="02020603050405020304" pitchFamily="18" charset="0"/>
              </a:rPr>
              <a:t>The user and owners of IT sectors must understand all the critical processes and functions in their line of work. For instance, Google might have the critical function of maintaining its servers (Gordon, </a:t>
            </a:r>
            <a:r>
              <a:rPr lang="en-US" sz="3200" dirty="0" err="1">
                <a:latin typeface="Times New Roman" panose="02020603050405020304" pitchFamily="18" charset="0"/>
                <a:cs typeface="Times New Roman" panose="02020603050405020304" pitchFamily="18" charset="0"/>
              </a:rPr>
              <a:t>Fairhall</a:t>
            </a:r>
            <a:r>
              <a:rPr lang="en-US" sz="3200" dirty="0">
                <a:latin typeface="Times New Roman" panose="02020603050405020304" pitchFamily="18" charset="0"/>
                <a:cs typeface="Times New Roman" panose="02020603050405020304" pitchFamily="18" charset="0"/>
              </a:rPr>
              <a:t> &amp; Landman, 2017). </a:t>
            </a:r>
          </a:p>
          <a:p>
            <a:r>
              <a:rPr lang="en-US" sz="3200" dirty="0">
                <a:latin typeface="Times New Roman" panose="02020603050405020304" pitchFamily="18" charset="0"/>
                <a:cs typeface="Times New Roman" panose="02020603050405020304" pitchFamily="18" charset="0"/>
              </a:rPr>
              <a:t>Once the critical functions and processes have been identified, the players should take measures to ensure that incase of any eventuality, these processes can be executed. </a:t>
            </a:r>
          </a:p>
        </p:txBody>
      </p:sp>
    </p:spTree>
    <p:extLst>
      <p:ext uri="{BB962C8B-B14F-4D97-AF65-F5344CB8AC3E}">
        <p14:creationId xmlns:p14="http://schemas.microsoft.com/office/powerpoint/2010/main" val="2738848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4E5AE-3D34-450B-9019-EEDC866725BA}"/>
              </a:ext>
            </a:extLst>
          </p:cNvPr>
          <p:cNvSpPr>
            <a:spLocks noGrp="1"/>
          </p:cNvSpPr>
          <p:nvPr>
            <p:ph type="title"/>
          </p:nvPr>
        </p:nvSpPr>
        <p:spPr/>
        <p:txBody>
          <a:bodyPr/>
          <a:lstStyle/>
          <a:p>
            <a:pPr algn="ctr"/>
            <a:r>
              <a:rPr lang="en-US" sz="4400" dirty="0">
                <a:latin typeface="Times New Roman" panose="02020603050405020304" pitchFamily="18" charset="0"/>
                <a:cs typeface="Times New Roman" panose="02020603050405020304" pitchFamily="18" charset="0"/>
              </a:rPr>
              <a:t>Risk Management</a:t>
            </a:r>
            <a:endParaRPr lang="en-US" dirty="0"/>
          </a:p>
        </p:txBody>
      </p:sp>
      <p:sp>
        <p:nvSpPr>
          <p:cNvPr id="3" name="Content Placeholder 2">
            <a:extLst>
              <a:ext uri="{FF2B5EF4-FFF2-40B4-BE49-F238E27FC236}">
                <a16:creationId xmlns:a16="http://schemas.microsoft.com/office/drawing/2014/main" id="{CEECDD50-944A-48DA-826A-861D5210414B}"/>
              </a:ext>
            </a:extLst>
          </p:cNvPr>
          <p:cNvSpPr>
            <a:spLocks noGrp="1"/>
          </p:cNvSpPr>
          <p:nvPr>
            <p:ph idx="1"/>
          </p:nvPr>
        </p:nvSpPr>
        <p:spPr/>
        <p:txBody>
          <a:bodyPr>
            <a:normAutofit/>
          </a:bodyPr>
          <a:lstStyle/>
          <a:p>
            <a:r>
              <a:rPr lang="en-US" sz="3200" dirty="0">
                <a:latin typeface="Times New Roman" panose="02020603050405020304" pitchFamily="18" charset="0"/>
                <a:cs typeface="Times New Roman" panose="02020603050405020304" pitchFamily="18" charset="0"/>
              </a:rPr>
              <a:t>This includes creation of data backup locations far from the primary location, the creation of an emergency backup site in the event that the primary location is completely destroyed, installation of security measures to protect against activities such as fire and physical break-ins among other measures (Gordon, </a:t>
            </a:r>
            <a:r>
              <a:rPr lang="en-US" sz="3200" dirty="0" err="1">
                <a:latin typeface="Times New Roman" panose="02020603050405020304" pitchFamily="18" charset="0"/>
                <a:cs typeface="Times New Roman" panose="02020603050405020304" pitchFamily="18" charset="0"/>
              </a:rPr>
              <a:t>Fairhall</a:t>
            </a:r>
            <a:r>
              <a:rPr lang="en-US" sz="3200" dirty="0">
                <a:latin typeface="Times New Roman" panose="02020603050405020304" pitchFamily="18" charset="0"/>
                <a:cs typeface="Times New Roman" panose="02020603050405020304" pitchFamily="18" charset="0"/>
              </a:rPr>
              <a:t> &amp; Landman, 2017). </a:t>
            </a:r>
          </a:p>
        </p:txBody>
      </p:sp>
    </p:spTree>
    <p:extLst>
      <p:ext uri="{BB962C8B-B14F-4D97-AF65-F5344CB8AC3E}">
        <p14:creationId xmlns:p14="http://schemas.microsoft.com/office/powerpoint/2010/main" val="8500892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A982A-0EFC-4B2F-934B-6D77B5EF6456}"/>
              </a:ext>
            </a:extLst>
          </p:cNvPr>
          <p:cNvSpPr>
            <a:spLocks noGrp="1"/>
          </p:cNvSpPr>
          <p:nvPr>
            <p:ph type="title"/>
          </p:nvPr>
        </p:nvSpPr>
        <p:spPr/>
        <p:txBody>
          <a:bodyPr/>
          <a:lstStyle/>
          <a:p>
            <a:pPr algn="ctr"/>
            <a:r>
              <a:rPr lang="en-US" sz="4400" dirty="0">
                <a:latin typeface="Times New Roman" panose="02020603050405020304" pitchFamily="18" charset="0"/>
                <a:cs typeface="Times New Roman" panose="02020603050405020304" pitchFamily="18" charset="0"/>
              </a:rPr>
              <a:t>Risk Management</a:t>
            </a:r>
            <a:endParaRPr lang="en-US" dirty="0"/>
          </a:p>
        </p:txBody>
      </p:sp>
      <p:sp>
        <p:nvSpPr>
          <p:cNvPr id="3" name="Content Placeholder 2">
            <a:extLst>
              <a:ext uri="{FF2B5EF4-FFF2-40B4-BE49-F238E27FC236}">
                <a16:creationId xmlns:a16="http://schemas.microsoft.com/office/drawing/2014/main" id="{1817C84E-21C4-4387-B9C6-782D903D5C5E}"/>
              </a:ext>
            </a:extLst>
          </p:cNvPr>
          <p:cNvSpPr>
            <a:spLocks noGrp="1"/>
          </p:cNvSpPr>
          <p:nvPr>
            <p:ph idx="1"/>
          </p:nvPr>
        </p:nvSpPr>
        <p:spPr/>
        <p:txBody>
          <a:bodyPr>
            <a:normAutofit lnSpcReduction="10000"/>
          </a:bodyPr>
          <a:lstStyle/>
          <a:p>
            <a:r>
              <a:rPr lang="en-US" sz="3600" dirty="0">
                <a:latin typeface="Times New Roman" panose="02020603050405020304" pitchFamily="18" charset="0"/>
                <a:cs typeface="Times New Roman" panose="02020603050405020304" pitchFamily="18" charset="0"/>
              </a:rPr>
              <a:t>A risk management framework is not complete without the right amount of sensitization among the industry players to abide by the government policies, risk management frameworks and the industry policies in order to minimize damage or any event that might disrupt the sector (Wang et al., 2011). </a:t>
            </a:r>
          </a:p>
        </p:txBody>
      </p:sp>
    </p:spTree>
    <p:extLst>
      <p:ext uri="{BB962C8B-B14F-4D97-AF65-F5344CB8AC3E}">
        <p14:creationId xmlns:p14="http://schemas.microsoft.com/office/powerpoint/2010/main" val="2387338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50C53-E35E-49D3-9058-E8B720EAB0EE}"/>
              </a:ext>
            </a:extLst>
          </p:cNvPr>
          <p:cNvSpPr>
            <a:spLocks noGrp="1"/>
          </p:cNvSpPr>
          <p:nvPr>
            <p:ph type="title"/>
          </p:nvPr>
        </p:nvSpPr>
        <p:spPr/>
        <p:txBody>
          <a:bodyPr/>
          <a:lstStyle/>
          <a:p>
            <a:pPr algn="ctr"/>
            <a:r>
              <a:rPr lang="en-US" sz="4800"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F5C11C45-8870-4F79-8560-80F8FA4D61C4}"/>
              </a:ext>
            </a:extLst>
          </p:cNvPr>
          <p:cNvSpPr>
            <a:spLocks noGrp="1"/>
          </p:cNvSpPr>
          <p:nvPr>
            <p:ph idx="1"/>
          </p:nvPr>
        </p:nvSpPr>
        <p:spPr/>
        <p:txBody>
          <a:bodyPr>
            <a:normAutofit/>
          </a:bodyPr>
          <a:lstStyle/>
          <a:p>
            <a:r>
              <a:rPr lang="en-US" sz="3200" dirty="0">
                <a:latin typeface="Times New Roman" panose="02020603050405020304" pitchFamily="18" charset="0"/>
                <a:cs typeface="Times New Roman" panose="02020603050405020304" pitchFamily="18" charset="0"/>
              </a:rPr>
              <a:t>The Information Technology sector is a sector that applies in many fields and touches on some of the critical aspects of citizens in the country. </a:t>
            </a:r>
          </a:p>
          <a:p>
            <a:r>
              <a:rPr lang="en-US" sz="3200" dirty="0">
                <a:latin typeface="Times New Roman" panose="02020603050405020304" pitchFamily="18" charset="0"/>
                <a:cs typeface="Times New Roman" panose="02020603050405020304" pitchFamily="18" charset="0"/>
              </a:rPr>
              <a:t>The government and all industry players should make concerted efforts to protect the sectors form any damage or event that could cause a national emergency. </a:t>
            </a:r>
          </a:p>
        </p:txBody>
      </p:sp>
    </p:spTree>
    <p:extLst>
      <p:ext uri="{BB962C8B-B14F-4D97-AF65-F5344CB8AC3E}">
        <p14:creationId xmlns:p14="http://schemas.microsoft.com/office/powerpoint/2010/main" val="37908033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8A041-4868-41B4-AE6F-311061E70ACA}"/>
              </a:ext>
            </a:extLst>
          </p:cNvPr>
          <p:cNvSpPr>
            <a:spLocks noGrp="1"/>
          </p:cNvSpPr>
          <p:nvPr>
            <p:ph type="title"/>
          </p:nvPr>
        </p:nvSpPr>
        <p:spPr/>
        <p:txBody>
          <a:bodyPr/>
          <a:lstStyle/>
          <a:p>
            <a:pPr algn="ctr"/>
            <a:r>
              <a:rPr lang="en-US" sz="3200" dirty="0">
                <a:latin typeface="Times New Roman" panose="02020603050405020304" pitchFamily="18" charset="0"/>
                <a:cs typeface="Times New Roman" panose="02020603050405020304" pitchFamily="18" charset="0"/>
              </a:rPr>
              <a:t>Reference </a:t>
            </a:r>
          </a:p>
        </p:txBody>
      </p:sp>
      <p:sp>
        <p:nvSpPr>
          <p:cNvPr id="3" name="Content Placeholder 2">
            <a:extLst>
              <a:ext uri="{FF2B5EF4-FFF2-40B4-BE49-F238E27FC236}">
                <a16:creationId xmlns:a16="http://schemas.microsoft.com/office/drawing/2014/main" id="{C74FF4CD-9542-4EE9-8AEC-E71625CC51C6}"/>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Miller, B., &amp; Rowe, D. (2012, October). A survey SCADA of and critical infrastructure incidents. In Proceedings of the 1st Annual conference on Research in information technology (pp. 51-56).</a:t>
            </a:r>
          </a:p>
          <a:p>
            <a:r>
              <a:rPr lang="en-US" dirty="0">
                <a:latin typeface="Times New Roman" panose="02020603050405020304" pitchFamily="18" charset="0"/>
                <a:cs typeface="Times New Roman" panose="02020603050405020304" pitchFamily="18" charset="0"/>
              </a:rPr>
              <a:t>Moeller, R. R. (2011). COSO enterprise risk management: establishing effective governance, risk, and compliance processes (Vol. 560). John Wiley &amp; Sons.</a:t>
            </a:r>
          </a:p>
          <a:p>
            <a:r>
              <a:rPr lang="en-US" dirty="0">
                <a:latin typeface="Times New Roman" panose="02020603050405020304" pitchFamily="18" charset="0"/>
                <a:cs typeface="Times New Roman" panose="02020603050405020304" pitchFamily="18" charset="0"/>
              </a:rPr>
              <a:t>Gordon, W. J., </a:t>
            </a:r>
            <a:r>
              <a:rPr lang="en-US" dirty="0" err="1">
                <a:latin typeface="Times New Roman" panose="02020603050405020304" pitchFamily="18" charset="0"/>
                <a:cs typeface="Times New Roman" panose="02020603050405020304" pitchFamily="18" charset="0"/>
              </a:rPr>
              <a:t>Fairhall</a:t>
            </a:r>
            <a:r>
              <a:rPr lang="en-US" dirty="0">
                <a:latin typeface="Times New Roman" panose="02020603050405020304" pitchFamily="18" charset="0"/>
                <a:cs typeface="Times New Roman" panose="02020603050405020304" pitchFamily="18" charset="0"/>
              </a:rPr>
              <a:t>, A., &amp; Landman, A. (2017). Threats to Information security-public health implications. N </a:t>
            </a:r>
            <a:r>
              <a:rPr lang="en-US" dirty="0" err="1">
                <a:latin typeface="Times New Roman" panose="02020603050405020304" pitchFamily="18" charset="0"/>
                <a:cs typeface="Times New Roman" panose="02020603050405020304" pitchFamily="18" charset="0"/>
              </a:rPr>
              <a:t>Engl</a:t>
            </a:r>
            <a:r>
              <a:rPr lang="en-US" dirty="0">
                <a:latin typeface="Times New Roman" panose="02020603050405020304" pitchFamily="18" charset="0"/>
                <a:cs typeface="Times New Roman" panose="02020603050405020304" pitchFamily="18" charset="0"/>
              </a:rPr>
              <a:t> J Med, 377(8), 707-709.</a:t>
            </a:r>
          </a:p>
          <a:p>
            <a:r>
              <a:rPr lang="en-US" dirty="0" err="1">
                <a:latin typeface="Times New Roman" panose="02020603050405020304" pitchFamily="18" charset="0"/>
                <a:cs typeface="Times New Roman" panose="02020603050405020304" pitchFamily="18" charset="0"/>
              </a:rPr>
              <a:t>Jajodia</a:t>
            </a:r>
            <a:r>
              <a:rPr lang="en-US" dirty="0">
                <a:latin typeface="Times New Roman" panose="02020603050405020304" pitchFamily="18" charset="0"/>
                <a:cs typeface="Times New Roman" panose="02020603050405020304" pitchFamily="18" charset="0"/>
              </a:rPr>
              <a:t>, S., Ghosh, A. K., Swarup, V., Wang, C., &amp; Wang, X. S. (Eds.). (2011). Moving target defense: creating asymmetric uncertainty for cyber threats (Vol. 54). Springer Science &amp; Business Media.</a:t>
            </a:r>
          </a:p>
        </p:txBody>
      </p:sp>
    </p:spTree>
    <p:extLst>
      <p:ext uri="{BB962C8B-B14F-4D97-AF65-F5344CB8AC3E}">
        <p14:creationId xmlns:p14="http://schemas.microsoft.com/office/powerpoint/2010/main" val="4676789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81</TotalTime>
  <Words>1125</Words>
  <Application>Microsoft Office PowerPoint</Application>
  <PresentationFormat>Widescreen</PresentationFormat>
  <Paragraphs>49</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Century Gothic</vt:lpstr>
      <vt:lpstr>Times New Roman</vt:lpstr>
      <vt:lpstr>Wingdings 3</vt:lpstr>
      <vt:lpstr>Ion</vt:lpstr>
      <vt:lpstr>Critical infrastructure</vt:lpstr>
      <vt:lpstr>Information technology</vt:lpstr>
      <vt:lpstr>Information technology</vt:lpstr>
      <vt:lpstr>Service and Software</vt:lpstr>
      <vt:lpstr>IT Hardware and Equipment</vt:lpstr>
      <vt:lpstr>Semi-conductor Equipment</vt:lpstr>
      <vt:lpstr>Information technology</vt:lpstr>
      <vt:lpstr>Information technology</vt:lpstr>
      <vt:lpstr>Information technology</vt:lpstr>
      <vt:lpstr>Information technology</vt:lpstr>
      <vt:lpstr>Risk Management</vt:lpstr>
      <vt:lpstr>Risk Management</vt:lpstr>
      <vt:lpstr>Risk Management</vt:lpstr>
      <vt:lpstr>Risk Management</vt:lpstr>
      <vt:lpstr>Risk Management</vt:lpstr>
      <vt:lpstr>Conclusion</vt:lpstr>
      <vt:lpstr>Reference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Critical infrastructure</dc:title>
  <dc:creator>Knight</dc:creator>
  <cp:lastModifiedBy>Knight</cp:lastModifiedBy>
  <cp:revision>10</cp:revision>
  <dcterms:created xsi:type="dcterms:W3CDTF">2020-04-29T22:03:12Z</dcterms:created>
  <dcterms:modified xsi:type="dcterms:W3CDTF">2020-04-29T23:25:08Z</dcterms:modified>
</cp:coreProperties>
</file>